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8" r:id="rId3"/>
    <p:sldId id="302" r:id="rId4"/>
    <p:sldId id="277" r:id="rId5"/>
    <p:sldId id="266" r:id="rId6"/>
    <p:sldId id="274" r:id="rId7"/>
    <p:sldId id="259" r:id="rId8"/>
    <p:sldId id="270" r:id="rId9"/>
    <p:sldId id="260" r:id="rId10"/>
    <p:sldId id="261" r:id="rId11"/>
    <p:sldId id="278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7" r:id="rId22"/>
    <p:sldId id="316" r:id="rId23"/>
    <p:sldId id="315" r:id="rId24"/>
    <p:sldId id="314" r:id="rId25"/>
    <p:sldId id="313" r:id="rId26"/>
    <p:sldId id="312" r:id="rId27"/>
    <p:sldId id="318" r:id="rId28"/>
    <p:sldId id="319" r:id="rId29"/>
    <p:sldId id="267" r:id="rId30"/>
    <p:sldId id="262" r:id="rId31"/>
    <p:sldId id="282" r:id="rId32"/>
    <p:sldId id="323" r:id="rId33"/>
    <p:sldId id="283" r:id="rId34"/>
    <p:sldId id="324" r:id="rId35"/>
    <p:sldId id="284" r:id="rId36"/>
    <p:sldId id="326" r:id="rId37"/>
    <p:sldId id="285" r:id="rId38"/>
    <p:sldId id="328" r:id="rId39"/>
    <p:sldId id="327" r:id="rId40"/>
    <p:sldId id="329" r:id="rId41"/>
    <p:sldId id="286" r:id="rId42"/>
    <p:sldId id="330" r:id="rId43"/>
    <p:sldId id="331" r:id="rId44"/>
    <p:sldId id="287" r:id="rId45"/>
    <p:sldId id="333" r:id="rId46"/>
    <p:sldId id="289" r:id="rId47"/>
    <p:sldId id="291" r:id="rId48"/>
    <p:sldId id="340" r:id="rId49"/>
    <p:sldId id="332" r:id="rId50"/>
    <p:sldId id="293" r:id="rId51"/>
    <p:sldId id="334" r:id="rId52"/>
    <p:sldId id="294" r:id="rId53"/>
    <p:sldId id="335" r:id="rId54"/>
    <p:sldId id="295" r:id="rId55"/>
    <p:sldId id="336" r:id="rId56"/>
    <p:sldId id="296" r:id="rId57"/>
    <p:sldId id="337" r:id="rId58"/>
    <p:sldId id="297" r:id="rId59"/>
    <p:sldId id="273" r:id="rId60"/>
    <p:sldId id="298" r:id="rId61"/>
    <p:sldId id="338" r:id="rId62"/>
    <p:sldId id="299" r:id="rId63"/>
    <p:sldId id="339" r:id="rId64"/>
    <p:sldId id="300" r:id="rId65"/>
    <p:sldId id="269" r:id="rId66"/>
    <p:sldId id="264" r:id="rId67"/>
    <p:sldId id="301" r:id="rId68"/>
    <p:sldId id="321" r:id="rId69"/>
    <p:sldId id="276" r:id="rId7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1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ur Wagnerowski" initials="AW" lastIdx="1" clrIdx="0">
    <p:extLst>
      <p:ext uri="{19B8F6BF-5375-455C-9EA6-DF929625EA0E}">
        <p15:presenceInfo xmlns:p15="http://schemas.microsoft.com/office/powerpoint/2012/main" userId="78cee3a1c8524c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2CD"/>
    <a:srgbClr val="E9FC00"/>
    <a:srgbClr val="FDFD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3" autoAdjust="0"/>
    <p:restoredTop sz="81260" autoAdjust="0"/>
  </p:normalViewPr>
  <p:slideViewPr>
    <p:cSldViewPr snapToGrid="0" snapToObjects="1">
      <p:cViewPr varScale="1">
        <p:scale>
          <a:sx n="86" d="100"/>
          <a:sy n="86" d="100"/>
        </p:scale>
        <p:origin x="594" y="132"/>
      </p:cViewPr>
      <p:guideLst>
        <p:guide orient="horz" pos="4020"/>
        <p:guide pos="1867"/>
      </p:guideLst>
    </p:cSldViewPr>
  </p:slid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9T16:26:55.323" idx="1">
    <p:pos x="10" y="10"/>
    <p:text>Tutaj będą zdjęcia z akcji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D7614-237C-354B-A760-068597274AA3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D08DB-7494-D74C-B30B-AE01B31A46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08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wszystkich na szkoleniu dotyczącym przenośnego analizatora narkotyków AQUILASCAN WU DE TE PE 10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799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181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191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525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58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4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607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88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793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270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56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www.alcolife.pl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95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927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przypadku THC lub syndromu suchości w jamie ustnej – zalecamy przed badaniem pobudzić wydzielanie śliny poruszając językiem.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187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2193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452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32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456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387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zabezpieczenie przed duplikacją test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038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ZESKANUJ KOD QR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POBIERZ PRÓBKĘ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UMIEŚĆ PRÓBKĘ W KASECIE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UMIEŚĆ KASETĘ W ANALIZATORZE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96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03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www.alcolife.pl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310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80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Są sytuacje, kiedy potrzebujemy przenieść wyniki testów do komputera w celu przesłania dalej lub do archiwizacji.</a:t>
            </a:r>
          </a:p>
          <a:p>
            <a:r>
              <a:rPr lang="pl-PL" dirty="0"/>
              <a:t>Analizator umożliwia transfer danych z przeprowadzonych testów do</a:t>
            </a:r>
          </a:p>
          <a:p>
            <a:r>
              <a:rPr lang="pl-PL" dirty="0"/>
              <a:t>komputera. W celu skorzystania z tej funkcji zainstaluj oprogramowanie dołączone do zakupionego</a:t>
            </a:r>
          </a:p>
          <a:p>
            <a:r>
              <a:rPr lang="pl-PL" dirty="0"/>
              <a:t>zestawu. Ważne jest aby zainstalować oprogramowanie na dysku systemowym.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178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Włącz analizator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Otwórz plik “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Aquilascan_Downloading_Software.exe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znajdujący się  w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folderze “C:\[Poland]WDTP_20_Android_PC_V1.1.0.10_20190530”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Naciśnij “Pobierz numer seryjny”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 analizatorze wyświetli się  „komunikat „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Zestwalać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debugowanie USB”, naciśnij OK.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Naciśnij Połącz.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Naciśnij Wyniki, Rodzaje Narkotyków i Typ kasety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Naciśnij Baza danych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251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Służy do przeglądania 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exportowania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(archiwizowania) danych zapisanych w urządzeniu na urządzeniu PC.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Wybierz Datę  początkową i Datę  końcową, naciśnij Szukaj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Wszystkie dane zostaną  pobrane.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Aby sprawdzić szczegóły testu, wybierz jeden z dostępnych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rekordów/testów.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Export do Excel: Zaznacz rekord 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naciś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Export, zapisz plik na dysku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komputera.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Drukowanie/Podgląd Wydruku: Zaznacz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naciśnij Drukuj/Podgląd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Wydruku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78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871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wszystkich na szkoleniu dotyczącym przenośnego analizatora narkotyków AQUILASCAN WU DE TE </a:t>
            </a:r>
            <a:r>
              <a:rPr lang="pl-PL"/>
              <a:t>PE dziesięć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761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Dystrybutor alkomatów i sprzętu medycznego</a:t>
            </a:r>
          </a:p>
          <a:p>
            <a:endParaRPr lang="pl-PL" dirty="0"/>
          </a:p>
          <a:p>
            <a:r>
              <a:rPr lang="pl-PL" dirty="0"/>
              <a:t>Naszą misją jest dostarczanie urządzeń, które poprawiają bezpieczeństwo życia Polaków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63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TETRA HYDRO KANABI NOLE</a:t>
            </a:r>
          </a:p>
          <a:p>
            <a:r>
              <a:rPr lang="pl-PL" dirty="0"/>
              <a:t>BENZO DIAZE PINY</a:t>
            </a:r>
          </a:p>
          <a:p>
            <a:r>
              <a:rPr lang="pl-PL" dirty="0"/>
              <a:t>OPJOIDY</a:t>
            </a:r>
          </a:p>
          <a:p>
            <a:endParaRPr lang="pl-PL" dirty="0"/>
          </a:p>
          <a:p>
            <a:r>
              <a:rPr lang="pl-PL" dirty="0"/>
              <a:t>Poziom czułości znajduje się na opakowaniu kasety, jesteśmy w stanie w przyszłości dodać nowy rodzaj rozpoznawalnego narkotyku - to jest nowe kasety i nowe oprogramowanie analizujące gdyby zaszła taka potrzeba.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191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02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wygodna obsługa zrozumiała dla każdego urządzenie prowadzi nas krok po kroku. </a:t>
            </a:r>
          </a:p>
          <a:p>
            <a:r>
              <a:rPr lang="pl-PL" dirty="0"/>
              <a:t>Jest poręczne</a:t>
            </a:r>
            <a:br>
              <a:rPr lang="pl-PL" dirty="0"/>
            </a:br>
            <a:r>
              <a:rPr lang="pl-PL" dirty="0"/>
              <a:t>Zapewnia kilka godzin pracy</a:t>
            </a:r>
          </a:p>
          <a:p>
            <a:r>
              <a:rPr lang="pl-PL" dirty="0"/>
              <a:t>Android - umożliwia szybkie uruchamianie</a:t>
            </a:r>
          </a:p>
          <a:p>
            <a:r>
              <a:rPr lang="pl-PL" dirty="0"/>
              <a:t>Podświetlenie umożliwia pracę w każdych warunkach</a:t>
            </a:r>
          </a:p>
          <a:p>
            <a:r>
              <a:rPr lang="pl-PL" dirty="0"/>
              <a:t>Pamięć nas nie ogranicza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387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76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D08DB-7494-D74C-B30B-AE01B31A46D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373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F4ADB-4640-5C4E-9C2F-1A9DCBF80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C967F2F-0798-4A47-A5C2-CC91B2A8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0C510B-0FF4-FC4B-B1B6-5E3FC270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CC9A9E-66A2-904B-A1D4-60F8F289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BDCF4D-40F1-D647-832B-B9961813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71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E8B448-641C-E342-88A9-6A5ACF16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5CC165-E159-5247-82BF-209B6BA88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03F0DE-2CC6-8B4E-9711-EA5E7676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393C23-4D8D-624D-97CA-D64256A8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37AF94-3B53-174C-BB44-F35DFB07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6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BCAD21B-9CB2-884E-9C93-F05D8127B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676C7A8-103D-A047-B341-1C66701A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FF7BA7-FC8A-7D4B-9D0D-785F3FE0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8BB4AD-58BB-674E-84E7-7DA6B358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1DE40F-9F24-C949-B4A0-88E6F4AA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661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723623-7364-7C41-8882-F9BC2115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7F4855-EA70-2F41-BD93-22DF3C100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68B4FB-2CB7-7644-8359-F9B41DAB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E03F4D-5829-2B4C-9E3B-65733A98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EF08BB-A2AA-A14C-A02B-54FBAF98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F04DE7-EF7E-3848-BD85-891F6FA9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3AF41A-5B4F-4C47-9CF6-FF501D024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93444-F20A-EF44-86BD-7DC2CE5D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750221-0A5E-D847-A989-2B98B1D2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8F7284-6465-1A4C-96B1-72A54E7E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036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9B49FF-8AF5-FB44-BEDC-D0A7A9E4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3CF34-FD06-BA47-9F70-E418C1058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CD37EC6-6905-9C42-92CC-1DC8C5478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F743FC-2741-B046-9F87-82CBFFDE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E648906-CAA8-4C48-80C2-2F7AEF93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1E9BAC-2ABF-6B45-AE31-384B5F03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386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6383EF-7A91-7F41-A954-CB9FF462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65432A-B52D-3F4D-8101-281F2926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1E8CAC-71F8-CF48-A0BA-F31AABC34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260B107-FEEA-AB41-A4FA-D1930D51A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EB5A7BF-722C-8942-B9F4-3D8FEC762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36D1184-0612-0F49-8C7C-2840B92D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CEC0720-20D2-1E47-89D0-24049097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0E4B3B0-1679-A443-8702-359718E3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92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A9029-7322-C14B-96C5-60B8D423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7B013E6-0F5F-954E-81C5-07349E4C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0500622-0660-C148-B3AA-76C70413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355993-E2C6-4845-A317-9F09B342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45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21231D4-ECDB-4546-9A66-F8E51F5C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688F0B5-4651-3244-9CC4-3B19D5E3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FFAA6B-8854-8942-889A-8FA7B7D4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92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01CD60-43F9-1F42-A672-06B28141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D87671-2773-2B48-9C2C-C19DE1C7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D3C4EE4-DA46-EA47-938C-3ADBC4170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845194-55DF-9645-B522-B53E5BE0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A8756F0-C8C3-1649-BE5F-BEE8F5AD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5ED69B-DDB3-FF46-92FA-234A2F7F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04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F381B8-08DB-E745-A9EF-C38EB368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D4C267B-78C8-3446-8AC4-78BCB405B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3EB07FF-7A84-844D-BBE8-BB8A64C79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895210-4BF8-204A-88B2-5FDAC47A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04220B-EBA9-1145-A039-BB4E05BE2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0B5FF2-5E56-7544-9C6C-9E605232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79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4C3DFEC-9830-E440-A54C-1E47F317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BAFB0E-FA36-B540-8F43-F707B043D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A8C2BB-E31B-564D-B9A9-8D3B60EB1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DAC3-7370-7244-A6E0-6299320351EE}" type="datetimeFigureOut">
              <a:rPr lang="pl-PL" smtClean="0"/>
              <a:t>21.06.2021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F4A2D8-FBB0-3543-A48E-5F9170705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47B704-21A5-F843-B4FC-3B318CB79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B6575-C62D-DC4E-A660-EB0E418F05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78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JdtaJpq2ag?feature=oembed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12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ilascan.pl/pomoc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A3FEC91D-F384-914B-8A02-8697C80FDAB4}"/>
              </a:ext>
            </a:extLst>
          </p:cNvPr>
          <p:cNvGrpSpPr/>
          <p:nvPr/>
        </p:nvGrpSpPr>
        <p:grpSpPr>
          <a:xfrm>
            <a:off x="523982" y="2126750"/>
            <a:ext cx="3873357" cy="678094"/>
            <a:chOff x="523982" y="2126750"/>
            <a:chExt cx="3873357" cy="678094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6808DD8F-83F2-4CFA-BA8E-BE97EC52AC40}"/>
                </a:ext>
              </a:extLst>
            </p:cNvPr>
            <p:cNvSpPr/>
            <p:nvPr/>
          </p:nvSpPr>
          <p:spPr>
            <a:xfrm>
              <a:off x="523982" y="2126750"/>
              <a:ext cx="3873357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F0B480F4-D0D2-470F-9004-1F41DA8FD2A4}"/>
                </a:ext>
              </a:extLst>
            </p:cNvPr>
            <p:cNvSpPr txBox="1"/>
            <p:nvPr/>
          </p:nvSpPr>
          <p:spPr>
            <a:xfrm>
              <a:off x="729463" y="2247614"/>
              <a:ext cx="3503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AQUILASCAN WDTP-10</a:t>
              </a:r>
            </a:p>
          </p:txBody>
        </p:sp>
      </p:grp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1A2F50D-83E7-449E-949C-BA8F61BB51E5}"/>
              </a:ext>
            </a:extLst>
          </p:cNvPr>
          <p:cNvSpPr txBox="1"/>
          <p:nvPr/>
        </p:nvSpPr>
        <p:spPr>
          <a:xfrm>
            <a:off x="980325" y="3279810"/>
            <a:ext cx="7444484" cy="299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pl-PL" sz="8000" dirty="0">
                <a:latin typeface="Roboto Thin" pitchFamily="2" charset="0"/>
                <a:ea typeface="Roboto Thin" pitchFamily="2" charset="0"/>
                <a:cs typeface="Roboto Thin" pitchFamily="2" charset="0"/>
              </a:rPr>
              <a:t>PRZENOŚNY</a:t>
            </a:r>
          </a:p>
          <a:p>
            <a:pPr>
              <a:lnSpc>
                <a:spcPts val="7500"/>
              </a:lnSpc>
            </a:pPr>
            <a:r>
              <a:rPr lang="pl-PL" sz="8000" dirty="0">
                <a:latin typeface="Roboto Thin" pitchFamily="2" charset="0"/>
                <a:ea typeface="Roboto Thin" pitchFamily="2" charset="0"/>
                <a:cs typeface="Roboto Thin" pitchFamily="2" charset="0"/>
              </a:rPr>
              <a:t>ANALIZATOR</a:t>
            </a:r>
          </a:p>
          <a:p>
            <a:pPr>
              <a:lnSpc>
                <a:spcPts val="7500"/>
              </a:lnSpc>
            </a:pPr>
            <a:r>
              <a:rPr lang="pl-PL" sz="8000" dirty="0">
                <a:latin typeface="Roboto Thin" pitchFamily="2" charset="0"/>
                <a:ea typeface="Roboto Thin" pitchFamily="2" charset="0"/>
                <a:cs typeface="Roboto Thin" pitchFamily="2" charset="0"/>
              </a:rPr>
              <a:t>NARKOTYKÓW</a:t>
            </a:r>
            <a:endParaRPr lang="pl-PL" sz="13800" i="1" dirty="0">
              <a:latin typeface="Roboto Thin" pitchFamily="2" charset="0"/>
              <a:ea typeface="Roboto Thin" pitchFamily="2" charset="0"/>
              <a:cs typeface="Roboto Thin" pitchFamily="2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317F4AE-D71D-2243-81B4-EB946488A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57" y="732274"/>
            <a:ext cx="5309143" cy="1031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7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"/>
    </mc:Choice>
    <mc:Fallback xmlns="">
      <p:transition spd="slow" advTm="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3557238" y="2013734"/>
            <a:ext cx="3971109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 PROSTYCH KROKACH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56E0D12-6D2C-C043-9CEE-550B714E9DDC}"/>
              </a:ext>
            </a:extLst>
          </p:cNvPr>
          <p:cNvGrpSpPr/>
          <p:nvPr/>
        </p:nvGrpSpPr>
        <p:grpSpPr>
          <a:xfrm>
            <a:off x="713677" y="924673"/>
            <a:ext cx="5687123" cy="1089061"/>
            <a:chOff x="713678" y="924673"/>
            <a:chExt cx="3801678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3801678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914920" y="1193080"/>
              <a:ext cx="3459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Procedura wykonania testu</a:t>
              </a:r>
            </a:p>
          </p:txBody>
        </p:sp>
      </p:grpSp>
      <p:pic>
        <p:nvPicPr>
          <p:cNvPr id="15" name="Obraz 14">
            <a:extLst>
              <a:ext uri="{FF2B5EF4-FFF2-40B4-BE49-F238E27FC236}">
                <a16:creationId xmlns:a16="http://schemas.microsoft.com/office/drawing/2014/main" id="{224ED3DA-7AF6-4744-848A-5937449AF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062" y="506789"/>
            <a:ext cx="9735542" cy="6490359"/>
          </a:xfrm>
          <a:prstGeom prst="rect">
            <a:avLst/>
          </a:prstGeom>
        </p:spPr>
      </p:pic>
      <p:pic>
        <p:nvPicPr>
          <p:cNvPr id="2050" name="Picture 2" descr="Businessman in white shirt building a graph or ladder of success on grey wall. Premium Photo">
            <a:extLst>
              <a:ext uri="{FF2B5EF4-FFF2-40B4-BE49-F238E27FC236}">
                <a16:creationId xmlns:a16="http://schemas.microsoft.com/office/drawing/2014/main" id="{2E8DB48A-511E-4186-B0EE-BBF95DBC7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839" y="3102795"/>
            <a:ext cx="4858961" cy="3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3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1"/>
    </mc:Choice>
    <mc:Fallback xmlns="">
      <p:transition spd="slow" advTm="1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5CF17984-2C4E-40AA-B647-E8E088B14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8"/>
          <a:stretch/>
        </p:blipFill>
        <p:spPr>
          <a:xfrm>
            <a:off x="3537684" y="1120209"/>
            <a:ext cx="8183431" cy="514440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Załóż rękawiczki i przygotuj się do testu</a:t>
            </a:r>
            <a:endParaRPr lang="pl-PL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</a:p>
          </p:txBody>
        </p:sp>
      </p:grpSp>
      <p:pic>
        <p:nvPicPr>
          <p:cNvPr id="15" name="Obraz 14">
            <a:extLst>
              <a:ext uri="{FF2B5EF4-FFF2-40B4-BE49-F238E27FC236}">
                <a16:creationId xmlns:a16="http://schemas.microsoft.com/office/drawing/2014/main" id="{708DB612-F4B8-44D9-A75B-3A0BC4E625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931" y="924673"/>
            <a:ext cx="8191807" cy="540257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Włącz analizator przytrzymując przycisk POWER  i zaloguj się otrzymanym hasłem</a:t>
            </a:r>
            <a:endParaRPr lang="pl-PL" sz="2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3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5CF56F56-0E58-483E-8322-01832C0DD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684" y="924674"/>
            <a:ext cx="8191807" cy="540810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Otwórz zestaw testowy, sprawdź stan</a:t>
            </a:r>
            <a:br>
              <a:rPr lang="pl-PL" b="1" dirty="0"/>
            </a:br>
            <a:r>
              <a:rPr lang="pl-PL" b="1" dirty="0"/>
              <a:t>i wyjmij kasetę.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1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2FB33931-E679-4D3F-B929-40B89BB674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0" y="924674"/>
            <a:ext cx="8200193" cy="540810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 menu naciśnij przycisk "Test"</a:t>
            </a:r>
            <a:br>
              <a:rPr lang="pl-PL" b="1" dirty="0"/>
            </a:br>
            <a:r>
              <a:rPr lang="pl-PL" b="1" dirty="0"/>
              <a:t>aby rozpocząć nowy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9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3C96F4F3-D905-4753-B8F7-3E5BECCC6F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243" y="924673"/>
            <a:ext cx="8201440" cy="541446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Wprowadź potrzebne informacje o teście, np. dane osoby badanej, miejscowość, itp.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5EE5EEC0-3A30-4CF2-AE97-1A5E22E487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996" y="1055300"/>
            <a:ext cx="8201440" cy="541446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42974"/>
            <a:ext cx="4207338" cy="678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Zeskanuj kod QR kasety testowej</a:t>
            </a:r>
            <a:br>
              <a:rPr lang="pl-PL" b="1" dirty="0"/>
            </a:br>
            <a:r>
              <a:rPr lang="pl-PL" b="1" dirty="0"/>
              <a:t>za pomocą podczerwieni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1379BCB-FCB8-46E9-98D4-E24F1CAAA6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530" y="5148408"/>
            <a:ext cx="8386355" cy="1305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757EC7CC-E007-4608-B305-26B35341B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933" y="1198989"/>
            <a:ext cx="8201439" cy="474739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199281"/>
            <a:ext cx="4207338" cy="1282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Potwierdź typ kasety testowej, w tym datę jej ważności, numer kasety oraz rodzaje wykrywanych narkotyków</a:t>
            </a:r>
            <a:br>
              <a:rPr lang="pl-PL" b="1" dirty="0"/>
            </a:br>
            <a:r>
              <a:rPr lang="pl-PL" b="1" dirty="0"/>
              <a:t>i naciśnij strzałkę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8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</a:p>
          </p:txBody>
        </p:sp>
      </p:grpSp>
      <p:pic>
        <p:nvPicPr>
          <p:cNvPr id="12" name="Obraz 11">
            <a:extLst>
              <a:ext uri="{FF2B5EF4-FFF2-40B4-BE49-F238E27FC236}">
                <a16:creationId xmlns:a16="http://schemas.microsoft.com/office/drawing/2014/main" id="{D8CDFBEE-9899-485C-BC11-6F80526D75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86" y="967578"/>
            <a:ext cx="8202686" cy="541528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199281"/>
            <a:ext cx="4207338" cy="81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Zdejmij nakładkę próbnika. Złap kasetę </a:t>
            </a:r>
          </a:p>
          <a:p>
            <a:r>
              <a:rPr lang="pl-PL" b="1" dirty="0"/>
              <a:t>nie dotykając okienek testowych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2A5267-FC82-4E73-9FE9-DAD123E03C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531" y="5256752"/>
            <a:ext cx="8360230" cy="1209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9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F327B78-0BC2-42F7-88C7-C4D540E0C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3" b="11845"/>
          <a:stretch/>
        </p:blipFill>
        <p:spPr>
          <a:xfrm>
            <a:off x="3516686" y="967578"/>
            <a:ext cx="8202685" cy="5415283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5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964150"/>
            <a:ext cx="4207338" cy="1269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Umieść końcówkę z aplikatorem na języku, pocieraj język wzdłuż i w poprzek (po kilka razy). Następnie wykonaj te same ruchy w bocznych częściach języka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3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010F85F5-4E7D-AA4D-9EFA-7C764335ACE4}"/>
              </a:ext>
            </a:extLst>
          </p:cNvPr>
          <p:cNvGrpSpPr/>
          <p:nvPr/>
        </p:nvGrpSpPr>
        <p:grpSpPr>
          <a:xfrm>
            <a:off x="1400283" y="1921269"/>
            <a:ext cx="4695717" cy="1468821"/>
            <a:chOff x="1400283" y="1921267"/>
            <a:chExt cx="2781426" cy="939667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3" y="1921267"/>
              <a:ext cx="2781426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532796" y="2029937"/>
              <a:ext cx="2441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Przyczyniamy się do poprawy bezpieczeństwa</a:t>
              </a:r>
            </a:p>
          </p:txBody>
        </p:sp>
      </p:grp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5001581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9" y="1193080"/>
            <a:ext cx="448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HUMANCARE POLSKA</a:t>
            </a:r>
          </a:p>
        </p:txBody>
      </p:sp>
      <p:pic>
        <p:nvPicPr>
          <p:cNvPr id="1028" name="Picture 4" descr="Przyczyniamy się do poprawy bezpieczeństwa">
            <a:extLst>
              <a:ext uri="{FF2B5EF4-FFF2-40B4-BE49-F238E27FC236}">
                <a16:creationId xmlns:a16="http://schemas.microsoft.com/office/drawing/2014/main" id="{426732E9-09BC-4280-9DB0-6A5B76BC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311" y="250987"/>
            <a:ext cx="6356025" cy="63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E77C8E4-2DAC-4886-93A9-6E0482616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8" y="4928932"/>
            <a:ext cx="4015450" cy="1294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6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2"/>
    </mc:Choice>
    <mc:Fallback xmlns="">
      <p:transition spd="slow" advTm="1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98F4EE14-9183-4590-B828-8BE3857DB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933" y="976928"/>
            <a:ext cx="8201438" cy="5414460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1B214E2-9EDA-7B48-95A2-813EA2394738}"/>
              </a:ext>
            </a:extLst>
          </p:cNvPr>
          <p:cNvGrpSpPr/>
          <p:nvPr/>
        </p:nvGrpSpPr>
        <p:grpSpPr>
          <a:xfrm>
            <a:off x="713678" y="924673"/>
            <a:ext cx="1173737" cy="1089061"/>
            <a:chOff x="713678" y="924673"/>
            <a:chExt cx="1173737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1173737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996321" y="1193080"/>
              <a:ext cx="773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10</a:t>
              </a:r>
            </a:p>
          </p:txBody>
        </p: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964150"/>
            <a:ext cx="4207338" cy="1269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Dalej pocieraj aplikator kilka razy  kolejno wewnątrz prawego i lewego policzka (również po kilka razy)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EEF9625A-547B-49D2-B31D-E7889370A8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219" y="964150"/>
            <a:ext cx="8778266" cy="578934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7415" y="1295277"/>
            <a:ext cx="4207338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Na koniec umieść kolektor kasety pod językiem na około 10 - 15 sekund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73AE4C7-4EF8-4B95-BCF7-4A13309A0872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0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F65DED2E-2083-446A-9744-817882F437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930" y="967578"/>
            <a:ext cx="8204309" cy="541635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964150"/>
            <a:ext cx="4207338" cy="10890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Zbieraj ślinę do momentu, aż niebieska linia umieszczona na kasecie testowej zacznie przesuwać się w górę.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D32AFF7-9F63-4561-BCEC-27851CBE5B2C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1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28B99FAB-4EFD-423C-A521-806D4165E8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986" y="990461"/>
            <a:ext cx="8176385" cy="539240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964151"/>
            <a:ext cx="4207338" cy="1049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Wyciągnij kasetę testową z ust. Ślina będzie zaciągana na paski testowe. Oznacza to, że została pobrana odpowiednia ilość próbki.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1DABB06-1176-453F-B8F5-BC6D1B3156BE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F7331C07-D0B0-4485-8CF4-4FB2E1AD82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932" y="967578"/>
            <a:ext cx="8147363" cy="54342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097280"/>
            <a:ext cx="4207338" cy="9295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Włóż próbnik kasety testowej do pojemnika z buforem. Mocno go dociśnij</a:t>
            </a:r>
            <a:br>
              <a:rPr lang="pl-PL" b="1" dirty="0"/>
            </a:br>
            <a:r>
              <a:rPr lang="pl-PL" b="1" dirty="0"/>
              <a:t>(słyszalne kliknięcie po włożeniu kasety)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BA19BA-0D80-4439-AD5D-207162B256D7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7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3CA5BE83-738F-494A-8687-C2F33E851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290" y="967579"/>
            <a:ext cx="8211082" cy="541528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84663"/>
            <a:ext cx="4207338" cy="6290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Wsadzamy kasetę testową do czytnika kaset w analizatorze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D97A76C-9296-49BE-917C-5531707414AD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0FA944C-C111-48DC-AD72-EA3D4EFC15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248" y="5054170"/>
            <a:ext cx="8347165" cy="1672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9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A65DFB12-6BE7-42D3-A76B-DB3A0199E0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290" y="967579"/>
            <a:ext cx="8211082" cy="541528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19349"/>
            <a:ext cx="4207338" cy="733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Urządzenie przeprowadzi stabilizację</a:t>
            </a:r>
          </a:p>
          <a:p>
            <a:r>
              <a:rPr lang="pl-PL" b="1" dirty="0"/>
              <a:t>wyniku oraz jego analizę.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640876-E251-46E7-B06B-40854336D965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3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1DE7DAFB-45A1-427A-95AE-794790543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86" y="967578"/>
            <a:ext cx="8202686" cy="540974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384663"/>
            <a:ext cx="4207338" cy="6290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Po 8 minutach analizator wyświetli</a:t>
            </a:r>
            <a:br>
              <a:rPr lang="pl-PL" b="1" dirty="0"/>
            </a:br>
            <a:r>
              <a:rPr lang="pl-PL" b="1" dirty="0"/>
              <a:t>wyniki na wyświetlaczu.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640876-E251-46E7-B06B-40854336D965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8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B3AD3BF-F86D-4E48-855E-02CE61A6FF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84" y="924674"/>
            <a:ext cx="8202688" cy="540974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117373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888662" y="1460538"/>
            <a:ext cx="4207338" cy="577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/>
              <a:t>Aby wydrukować dane z pomiaru naciśnij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640876-E251-46E7-B06B-40854336D965}"/>
              </a:ext>
            </a:extLst>
          </p:cNvPr>
          <p:cNvSpPr txBox="1"/>
          <p:nvPr/>
        </p:nvSpPr>
        <p:spPr>
          <a:xfrm>
            <a:off x="996321" y="1193080"/>
            <a:ext cx="77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1"/>
    </mc:Choice>
    <mc:Fallback xmlns="">
      <p:transition spd="slow" advTm="6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F4A25-7E39-D046-9B5F-BC1EEB285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0634" y="3005254"/>
            <a:ext cx="9778351" cy="3429651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Pamiętaj aby przed pobraniem próbki śliny założyć rękawiczki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Zwróć uwagę na datę ważności kasety (na opakowaniu)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Zwróć uwagę na temperaturę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używaj kasety jeśli opakowanie lub zestaw testowy zostały</a:t>
            </a:r>
            <a:b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uszkodzone lub otwarte lub są mokre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Używaj kasety jednokrotnie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Zwróć uwagę na  linię kontrolną (3 czerwone kreski oznaczone literą C)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Używaj oryginalnych kaset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Upewnij się, że badana osoba nie spożywała żadnych potraw/napojów/wyrobów</a:t>
            </a:r>
            <a:b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tytoniowych przez co najmniej 10 minut przed pobraniem próbki.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zapomnij poprosić badanego o podpis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wszystkie pola muszą być uzupełnione</a:t>
            </a:r>
          </a:p>
          <a:p>
            <a:pPr marL="0" indent="0">
              <a:buNone/>
            </a:pP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8CB5D735-0872-BD4D-80D1-7100B7DC0AB2}"/>
              </a:ext>
            </a:extLst>
          </p:cNvPr>
          <p:cNvGrpSpPr/>
          <p:nvPr/>
        </p:nvGrpSpPr>
        <p:grpSpPr>
          <a:xfrm>
            <a:off x="1400282" y="1921267"/>
            <a:ext cx="4198660" cy="678094"/>
            <a:chOff x="1400282" y="1921267"/>
            <a:chExt cx="4198660" cy="678094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2" y="1921267"/>
              <a:ext cx="4198660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616664" y="2066194"/>
              <a:ext cx="3669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ŚRODKI OSTROŻNOŚCI</a:t>
              </a: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0DEF23E0-CFB3-8147-BBD0-AD7B65F90625}"/>
              </a:ext>
            </a:extLst>
          </p:cNvPr>
          <p:cNvGrpSpPr/>
          <p:nvPr/>
        </p:nvGrpSpPr>
        <p:grpSpPr>
          <a:xfrm>
            <a:off x="713677" y="924673"/>
            <a:ext cx="7874511" cy="1089061"/>
            <a:chOff x="713677" y="924673"/>
            <a:chExt cx="7874511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7" y="924673"/>
              <a:ext cx="7605569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7474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Na co zwrócić uwagę podczas testów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44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F4A25-7E39-D046-9B5F-BC1EEB285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4346" y="3387168"/>
            <a:ext cx="5001581" cy="2517652"/>
          </a:xfrm>
        </p:spPr>
        <p:txBody>
          <a:bodyPr anchor="t">
            <a:normAutofit/>
          </a:bodyPr>
          <a:lstStyle/>
          <a:p>
            <a:pPr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alkomaty dla firm, alkomaty elektrochemiczne,</a:t>
            </a:r>
            <a:b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alkomaty policyjne, alkomaty tzw. dowodowe</a:t>
            </a:r>
          </a:p>
          <a:p>
            <a:pPr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mobilne analizatory narkotyków, materiały medyczne i detektory snu</a:t>
            </a:r>
          </a:p>
          <a:p>
            <a:pPr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samochodowe analizatory snu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10F85F5-4E7D-AA4D-9EFA-7C764335ACE4}"/>
              </a:ext>
            </a:extLst>
          </p:cNvPr>
          <p:cNvGrpSpPr/>
          <p:nvPr/>
        </p:nvGrpSpPr>
        <p:grpSpPr>
          <a:xfrm>
            <a:off x="1400283" y="1921267"/>
            <a:ext cx="5171206" cy="1333893"/>
            <a:chOff x="1400283" y="1921267"/>
            <a:chExt cx="2781426" cy="1333893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3" y="1921267"/>
              <a:ext cx="2781426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532796" y="2054831"/>
              <a:ext cx="25759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Wyłączny importer AQUILASCAN</a:t>
              </a:r>
            </a:p>
          </p:txBody>
        </p:sp>
      </p:grp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5001581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9" y="1193080"/>
            <a:ext cx="448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HUMANCARE POLSKA</a:t>
            </a:r>
          </a:p>
        </p:txBody>
      </p:sp>
      <p:pic>
        <p:nvPicPr>
          <p:cNvPr id="16" name="Obraz 15" descr="Obraz zawierający wewnątrz, siedzi, laptop, komputer&#10;&#10;Opis wygenerowany automatycznie">
            <a:extLst>
              <a:ext uri="{FF2B5EF4-FFF2-40B4-BE49-F238E27FC236}">
                <a16:creationId xmlns:a16="http://schemas.microsoft.com/office/drawing/2014/main" id="{5B4F7696-07C1-2F48-A6DD-129EC504C7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418" y="5075267"/>
            <a:ext cx="603017" cy="156157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DA22C19-64FB-5F40-89BD-596E5EFCA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944" y="4932172"/>
            <a:ext cx="1450847" cy="1685964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59355B2F-7610-4EFF-AA76-6EA638F99EA1}"/>
              </a:ext>
            </a:extLst>
          </p:cNvPr>
          <p:cNvGrpSpPr/>
          <p:nvPr/>
        </p:nvGrpSpPr>
        <p:grpSpPr>
          <a:xfrm>
            <a:off x="6712923" y="1756821"/>
            <a:ext cx="4948009" cy="3260694"/>
            <a:chOff x="6712923" y="1756821"/>
            <a:chExt cx="4948009" cy="3260694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80D0EE98-2597-4359-8D50-35EB8340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2923" y="1756821"/>
              <a:ext cx="4948009" cy="3260694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7D5704-830F-4741-BF9F-CA045AB9D3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39069" y="3782515"/>
              <a:ext cx="1443195" cy="757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3F033D5-20D2-4DB7-B959-229FCA5D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6200" y="5775154"/>
            <a:ext cx="1668931" cy="11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2"/>
    </mc:Choice>
    <mc:Fallback xmlns="">
      <p:transition spd="slow" advTm="15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3568246" y="2013734"/>
            <a:ext cx="2376269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 PRAKTYCE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491615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4258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Prezentacja działania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D312AD-DC38-2D4A-BC3B-63F5F1FFA9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488" y="619432"/>
            <a:ext cx="10133882" cy="6755919"/>
          </a:xfrm>
          <a:prstGeom prst="rect">
            <a:avLst/>
          </a:prstGeom>
        </p:spPr>
      </p:pic>
      <p:pic>
        <p:nvPicPr>
          <p:cNvPr id="2" name="Multimedia online 1" title="Jak przeprowadzić test -  przenośny analizator narkotyków - Aquilascan WDTP-10">
            <a:hlinkClick r:id="" action="ppaction://media"/>
            <a:extLst>
              <a:ext uri="{FF2B5EF4-FFF2-40B4-BE49-F238E27FC236}">
                <a16:creationId xmlns:a16="http://schemas.microsoft.com/office/drawing/2014/main" id="{48FF95DE-2863-4E09-9979-AAE39AAD53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3677" y="2704397"/>
            <a:ext cx="6527487" cy="36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99D188-E82F-4972-8EE4-A8F2E3A1BA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40771" y="1859640"/>
            <a:ext cx="5332445" cy="399933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7DBD541-0B99-4603-965B-CF852AD64FD9}"/>
              </a:ext>
            </a:extLst>
          </p:cNvPr>
          <p:cNvSpPr/>
          <p:nvPr/>
        </p:nvSpPr>
        <p:spPr>
          <a:xfrm>
            <a:off x="713676" y="924673"/>
            <a:ext cx="8207901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17896BF-1BF1-402E-A72D-01E980A76472}"/>
              </a:ext>
            </a:extLst>
          </p:cNvPr>
          <p:cNvSpPr txBox="1"/>
          <p:nvPr/>
        </p:nvSpPr>
        <p:spPr>
          <a:xfrm>
            <a:off x="1113888" y="1193080"/>
            <a:ext cx="780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Logowanie się na konto administratora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FE3052A-C23B-4FF8-94DF-400643967A36}"/>
              </a:ext>
            </a:extLst>
          </p:cNvPr>
          <p:cNvSpPr txBox="1">
            <a:spLocks/>
          </p:cNvSpPr>
          <p:nvPr/>
        </p:nvSpPr>
        <p:spPr>
          <a:xfrm>
            <a:off x="839244" y="2492679"/>
            <a:ext cx="6926893" cy="3908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Jest jedno konto administratora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ZALECAMY ZMIANY HASŁA ADMINISTRATORA</a:t>
            </a: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ze względów bezpieczeństwa w przypadku zagubienia hasła nie ma możliwości zdalnego zresetowania urządzenia/hasła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Hasło znajdziecie Państwo w instrukcji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 tego względu Instrukcja nie powinna być dołączona do urządzenia w terenie.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Pod menu znajduje się data następnego przeglądu / kalibracji dla danego urządzenia</a:t>
            </a:r>
          </a:p>
        </p:txBody>
      </p:sp>
    </p:spTree>
    <p:extLst>
      <p:ext uri="{BB962C8B-B14F-4D97-AF65-F5344CB8AC3E}">
        <p14:creationId xmlns:p14="http://schemas.microsoft.com/office/powerpoint/2010/main" val="89168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553339" y="132494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6" y="924673"/>
            <a:ext cx="4000380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340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FUNCKJE -&gt; GPS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1400282" y="3070773"/>
            <a:ext cx="6077663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GPS działa na zewnątrz budynków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Wskazuje długość i szerokość geograficzną</a:t>
            </a: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EEFF8AF-0320-4E31-A5A1-1663DF4D08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69830" y="1400479"/>
            <a:ext cx="5664920" cy="42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41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5766317" y="132494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4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6" y="924673"/>
            <a:ext cx="4231547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7" y="1193080"/>
            <a:ext cx="3543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SIEĆ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890125" y="3718740"/>
            <a:ext cx="6122334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Jest to opcja dedykowana dla urządzenia z wbudowaną kartą SIM. Nie wykorzystujemy w użytkowaniu przewidzianym przez Komendę Główną Policji.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A48465-8D24-4D72-889D-1F505F4187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77748" y="177557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63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6997956" y="132494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7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4175564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6" y="1193080"/>
            <a:ext cx="377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WIFI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871465" y="3780906"/>
            <a:ext cx="6208957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Umożliwia wyświetlenie listy dostępnych sieci wifi i połączenie z nimi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Działa tak samo jak w telefonach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692DF1-D3EB-4812-8A56-BE044C1551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78151" y="1022184"/>
            <a:ext cx="6418173" cy="48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12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534674" y="268721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799090" cy="1090739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6" y="1193080"/>
            <a:ext cx="596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INFORMACJE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871464" y="3747245"/>
            <a:ext cx="6208957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Tutaj dowiemy się jaka jest aktualna wersja oprogramowania urządzenia, ile zostało wykonanych wyników i ile pozostało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Sprawdzimy tutaj numer seryjny urządzenia.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2E37436-019B-4F38-96BF-3BA7BF07C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65773" y="1429455"/>
            <a:ext cx="5718859" cy="42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7DC7C99-3AF7-41CB-934D-593173E30A58}"/>
              </a:ext>
            </a:extLst>
          </p:cNvPr>
          <p:cNvSpPr/>
          <p:nvPr/>
        </p:nvSpPr>
        <p:spPr>
          <a:xfrm>
            <a:off x="523982" y="2126750"/>
            <a:ext cx="4078838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8F6055E-F8C4-4D26-9C8B-017129FA12E2}"/>
              </a:ext>
            </a:extLst>
          </p:cNvPr>
          <p:cNvSpPr txBox="1"/>
          <p:nvPr/>
        </p:nvSpPr>
        <p:spPr>
          <a:xfrm>
            <a:off x="729463" y="2247614"/>
            <a:ext cx="3873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AQUILASCAN W TERENIE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C006E0B-45F1-4DCA-A44E-1ED800B2B8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496" y="1596940"/>
            <a:ext cx="7326989" cy="46101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E78205-996B-45B1-80A5-CF0E9F0C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686" y="1057265"/>
            <a:ext cx="7878994" cy="5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FDD6A0-9099-4601-9CDD-25700686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774" y="352753"/>
            <a:ext cx="8398424" cy="63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AB43FD-DEE8-4742-ACCF-90CF829B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362" y="1280460"/>
            <a:ext cx="6290080" cy="4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BDFD477-0986-403F-97CC-35390B857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006" y="841829"/>
            <a:ext cx="7276236" cy="54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7900941-0856-4D57-97FA-599EC65C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774" y="336330"/>
            <a:ext cx="8408009" cy="63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7F2E3BB-101B-4714-B765-8423CF58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155" y="719305"/>
            <a:ext cx="9939938" cy="55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B256014-E34F-4881-9700-8D7324DA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654" y="391182"/>
            <a:ext cx="6478827" cy="61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"/>
    </mc:Choice>
    <mc:Fallback xmlns="">
      <p:transition spd="slow" advTm="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5728988" y="268721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7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6" y="924673"/>
            <a:ext cx="4667359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7" y="1193080"/>
            <a:ext cx="431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WYNIKI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45630E-57F8-4BFA-B448-E5BFBF842D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30890" y="1095320"/>
            <a:ext cx="6223145" cy="4667359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713677" y="3762750"/>
            <a:ext cx="6495106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Lista wyników zapisana w tabeli</a:t>
            </a:r>
            <a:b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(możemy przewijać w prawo kolumny tabeli)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Klikając na lupę mamy możliwość filtrowania wyników np. możemy wyświetlić wyniki tylko pozytywne.</a:t>
            </a:r>
          </a:p>
        </p:txBody>
      </p:sp>
    </p:spTree>
    <p:extLst>
      <p:ext uri="{BB962C8B-B14F-4D97-AF65-F5344CB8AC3E}">
        <p14:creationId xmlns:p14="http://schemas.microsoft.com/office/powerpoint/2010/main" val="232301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445548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7" y="1193080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WYNIKI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713677" y="3762750"/>
            <a:ext cx="6495106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Lista wyników zapisana w tabeli</a:t>
            </a:r>
            <a:b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(możemy przewijać w prawo kolumny tabeli)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Klikając na lupę mamy możliwość filtrowania wyników np. możemy wyświetlić wyniki tylko pozytywne.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B1A639-B676-4B9E-B530-3CC91F041A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09455" y="1095320"/>
            <a:ext cx="6223146" cy="46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3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6979288" y="268721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6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3512400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947633" y="1176815"/>
            <a:ext cx="351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ADMIN -&gt; CZAS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9F386A-1E28-4397-AA39-76D21D658F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74939" y="1024991"/>
            <a:ext cx="6410687" cy="48080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8CAED43-28BB-4C85-A0FD-85F2FEBB8AEE}"/>
              </a:ext>
            </a:extLst>
          </p:cNvPr>
          <p:cNvSpPr txBox="1">
            <a:spLocks/>
          </p:cNvSpPr>
          <p:nvPr/>
        </p:nvSpPr>
        <p:spPr>
          <a:xfrm>
            <a:off x="654643" y="3986682"/>
            <a:ext cx="5839463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ustawić datę, godzinę ręcznie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ustawić automatyczną datę, po połączeniu z </a:t>
            </a:r>
            <a:r>
              <a:rPr lang="pl-PL" sz="2400" b="1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internetem</a:t>
            </a:r>
            <a:endParaRPr lang="pl-PL" sz="24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Starajmy się kontrolować czy godzina wyświetlana na urządzeniu (prawy górny róg) jest zgodna z czasem rzeczywistym</a:t>
            </a:r>
          </a:p>
        </p:txBody>
      </p:sp>
    </p:spTree>
    <p:extLst>
      <p:ext uri="{BB962C8B-B14F-4D97-AF65-F5344CB8AC3E}">
        <p14:creationId xmlns:p14="http://schemas.microsoft.com/office/powerpoint/2010/main" val="3089264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617945F-8523-406F-8533-FCC2A7781B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1251" y="-450870"/>
            <a:ext cx="11189498" cy="8392125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497345" y="4049487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694686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94763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FUNKCJE -&gt; WYŚWIETLACZ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758777" y="3762750"/>
            <a:ext cx="4995724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ustawić jasność wyświetlacza za pomocą suwaka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czas po którym ekran urządzenia zostanie uśpiony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6130A98-8C45-4123-BA93-CDDDA1CF59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72461" y="1089221"/>
            <a:ext cx="6239410" cy="46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80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E4B9504-02AD-E440-A8BB-3044E0CEC497}"/>
              </a:ext>
            </a:extLst>
          </p:cNvPr>
          <p:cNvSpPr txBox="1">
            <a:spLocks/>
          </p:cNvSpPr>
          <p:nvPr/>
        </p:nvSpPr>
        <p:spPr>
          <a:xfrm>
            <a:off x="713677" y="3555304"/>
            <a:ext cx="6680307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Zaawansowane ustawienia urządzenia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 względów bezpieczeństwa podajemy ponownie hasło ADMINISTRATORA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694686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 USTAWIENIA LOGOWANIE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02F0A25-C3BB-4479-8AE4-C2D69F88BC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7430" y="1555637"/>
            <a:ext cx="5332445" cy="3999334"/>
          </a:xfrm>
          <a:prstGeom prst="rect">
            <a:avLst/>
          </a:prstGeom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F327AAAD-BA53-45EC-B832-A8F30937AD02}"/>
              </a:ext>
            </a:extLst>
          </p:cNvPr>
          <p:cNvSpPr/>
          <p:nvPr/>
        </p:nvSpPr>
        <p:spPr>
          <a:xfrm>
            <a:off x="8480121" y="3645074"/>
            <a:ext cx="1891430" cy="6137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4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E4B9504-02AD-E440-A8BB-3044E0CEC497}"/>
              </a:ext>
            </a:extLst>
          </p:cNvPr>
          <p:cNvSpPr txBox="1">
            <a:spLocks/>
          </p:cNvSpPr>
          <p:nvPr/>
        </p:nvSpPr>
        <p:spPr>
          <a:xfrm>
            <a:off x="713677" y="3555304"/>
            <a:ext cx="6680307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Zaawansowane ustawienia urządzenia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Ze względów bezpieczeństwa podajemy ponownie hasło ADMINISTRATORA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FD57270-C427-4183-910A-E9389D6616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315" y="924673"/>
            <a:ext cx="3999337" cy="53324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1AC836-66BC-45A0-AC9E-0493AF1284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90" y="924674"/>
            <a:ext cx="3999335" cy="533244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694686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 USTAWIENIA LOGOWANIE</a:t>
            </a:r>
          </a:p>
        </p:txBody>
      </p:sp>
    </p:spTree>
    <p:extLst>
      <p:ext uri="{BB962C8B-B14F-4D97-AF65-F5344CB8AC3E}">
        <p14:creationId xmlns:p14="http://schemas.microsoft.com/office/powerpoint/2010/main" val="3000461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348055" y="1936103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1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CC777A80-7205-0B47-95C6-807388BA0AA6}"/>
              </a:ext>
            </a:extLst>
          </p:cNvPr>
          <p:cNvGrpSpPr/>
          <p:nvPr/>
        </p:nvGrpSpPr>
        <p:grpSpPr>
          <a:xfrm>
            <a:off x="713678" y="924673"/>
            <a:ext cx="5658548" cy="1089061"/>
            <a:chOff x="713678" y="924673"/>
            <a:chExt cx="5658548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5658548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982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Przeznaczenie urządzenia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60608444-F9D0-D749-B424-509E61837BA7}"/>
              </a:ext>
            </a:extLst>
          </p:cNvPr>
          <p:cNvGrpSpPr/>
          <p:nvPr/>
        </p:nvGrpSpPr>
        <p:grpSpPr>
          <a:xfrm>
            <a:off x="1400282" y="4580861"/>
            <a:ext cx="9075212" cy="1639661"/>
            <a:chOff x="1400282" y="4580861"/>
            <a:chExt cx="9075212" cy="1639661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CC301A6-19B9-224F-A76D-9E1E28507A77}"/>
                </a:ext>
              </a:extLst>
            </p:cNvPr>
            <p:cNvSpPr/>
            <p:nvPr/>
          </p:nvSpPr>
          <p:spPr>
            <a:xfrm>
              <a:off x="1400282" y="4611012"/>
              <a:ext cx="9075211" cy="1609510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Symbol zastępczy zawartości 2">
              <a:extLst>
                <a:ext uri="{FF2B5EF4-FFF2-40B4-BE49-F238E27FC236}">
                  <a16:creationId xmlns:a16="http://schemas.microsoft.com/office/drawing/2014/main" id="{6B17F0CD-E2C9-5F4D-BC55-D7B989706748}"/>
                </a:ext>
              </a:extLst>
            </p:cNvPr>
            <p:cNvSpPr txBox="1">
              <a:spLocks/>
            </p:cNvSpPr>
            <p:nvPr/>
          </p:nvSpPr>
          <p:spPr>
            <a:xfrm>
              <a:off x="1622260" y="4580861"/>
              <a:ext cx="8853234" cy="16095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KAŻDY POZYTYWNY WYNIK POWINIEN ZOSTAĆ POTWIERDZONY</a:t>
              </a:r>
              <a:b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INNYM BADANIEM - ZALECANĄ METODĄ JEST METODA CHROMATOGRAFII CIECZOWEJ/SPEKTOMETRIA MASOWA (LC-MS)</a:t>
              </a:r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6D258F00-FD3A-A44F-8B24-14331D8DFB94}"/>
              </a:ext>
            </a:extLst>
          </p:cNvPr>
          <p:cNvGrpSpPr/>
          <p:nvPr/>
        </p:nvGrpSpPr>
        <p:grpSpPr>
          <a:xfrm>
            <a:off x="1400282" y="2005427"/>
            <a:ext cx="4157555" cy="678094"/>
            <a:chOff x="1400283" y="1921267"/>
            <a:chExt cx="4157555" cy="678094"/>
          </a:xfrm>
        </p:grpSpPr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82A8B04-15A5-F843-8233-99AE9AB1DF46}"/>
                </a:ext>
              </a:extLst>
            </p:cNvPr>
            <p:cNvSpPr/>
            <p:nvPr/>
          </p:nvSpPr>
          <p:spPr>
            <a:xfrm>
              <a:off x="1400283" y="1921267"/>
              <a:ext cx="4157555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598A92CB-2D8F-8E48-B603-F0D5563B68FF}"/>
                </a:ext>
              </a:extLst>
            </p:cNvPr>
            <p:cNvSpPr txBox="1"/>
            <p:nvPr/>
          </p:nvSpPr>
          <p:spPr>
            <a:xfrm>
              <a:off x="1605764" y="2054831"/>
              <a:ext cx="3823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BADANIA PRZESIEWOWE:</a:t>
              </a: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E23F35EE-8A7E-3648-B5B3-52FD667FDE46}"/>
              </a:ext>
            </a:extLst>
          </p:cNvPr>
          <p:cNvGrpSpPr/>
          <p:nvPr/>
        </p:nvGrpSpPr>
        <p:grpSpPr>
          <a:xfrm>
            <a:off x="1400282" y="2827436"/>
            <a:ext cx="9075212" cy="1639661"/>
            <a:chOff x="1400282" y="2827436"/>
            <a:chExt cx="9075212" cy="1639661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257960D3-4E6A-0141-85EF-8CE307693A15}"/>
                </a:ext>
              </a:extLst>
            </p:cNvPr>
            <p:cNvSpPr/>
            <p:nvPr/>
          </p:nvSpPr>
          <p:spPr>
            <a:xfrm>
              <a:off x="1400282" y="2857587"/>
              <a:ext cx="9075211" cy="1609510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Symbol zastępczy zawartości 2">
              <a:extLst>
                <a:ext uri="{FF2B5EF4-FFF2-40B4-BE49-F238E27FC236}">
                  <a16:creationId xmlns:a16="http://schemas.microsoft.com/office/drawing/2014/main" id="{4E7A91A4-2FB6-824B-BDC4-139370647680}"/>
                </a:ext>
              </a:extLst>
            </p:cNvPr>
            <p:cNvSpPr txBox="1">
              <a:spLocks/>
            </p:cNvSpPr>
            <p:nvPr/>
          </p:nvSpPr>
          <p:spPr>
            <a:xfrm>
              <a:off x="1622260" y="2827436"/>
              <a:ext cx="8853234" cy="16095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ZESTAW TESTOWY AQUILASCAN ZAPEWNIA JEDYNIE</a:t>
              </a:r>
              <a:b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WSTĘPNY WYNIK BADANIA ANALITYCZNEGO</a:t>
              </a:r>
            </a:p>
          </p:txBody>
        </p:sp>
      </p:grp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43509BC7-F3DA-7649-83FB-220F74E34972}"/>
              </a:ext>
            </a:extLst>
          </p:cNvPr>
          <p:cNvCxnSpPr>
            <a:cxnSpLocks/>
          </p:cNvCxnSpPr>
          <p:nvPr/>
        </p:nvCxnSpPr>
        <p:spPr>
          <a:xfrm>
            <a:off x="1622260" y="4082883"/>
            <a:ext cx="5654029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2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9"/>
    </mc:Choice>
    <mc:Fallback xmlns="">
      <p:transition spd="slow" advTm="4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6163818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UŻYTKOWNIK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885003" y="4002108"/>
            <a:ext cx="6163818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Dodawanie, usuwanie użytkowników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Uwaga zmiana hasła w tym miejscu zmienia hasło ADMINISTRATORA czego nie polecamy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Zmodyfikuj dane – daje możliwość zmiany danych użytkowników razem z hasłami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wyświetlić pełną listę użytkowników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1790A5-8DA1-463E-8C63-80AA80DA1D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99312" y="1203755"/>
            <a:ext cx="5933987" cy="44504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32E1E84-074B-4118-BD48-07F53869D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98446" y="1180014"/>
            <a:ext cx="5933988" cy="445049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9496FA1-ADAE-4E30-BB56-CA680D249E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89605" y="1112059"/>
            <a:ext cx="6011651" cy="45087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6F8EB26-BE69-4C5E-B4A0-588A481F43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0478" y="1135797"/>
            <a:ext cx="6011654" cy="450874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5D31E54-B43D-4C28-949D-DC0906A462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52125" y="1085351"/>
            <a:ext cx="5987916" cy="449093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9B817BB-8FDC-4AC8-AA73-78F99AF316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30737" y="1043814"/>
            <a:ext cx="6035387" cy="452654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36998A6-8492-4EAC-933D-5083A722B0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74768" y="1091286"/>
            <a:ext cx="6130345" cy="45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4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5709539" y="1936103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5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652738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ZAPIS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1412639" y="4025797"/>
            <a:ext cx="5559661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Zostawiamy ustawienia fabryczne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Funkcja być może będzie potrzebna w przyszłości.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wykorzystujemy jej w użytkowaniu przewidzianym przez Komendę Główną Policji.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22AE994-E461-4942-87BA-93312137CB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059" y="330200"/>
            <a:ext cx="46482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2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7043039" y="1936103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0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652738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USUŃ WYNIKI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1412639" y="4025797"/>
            <a:ext cx="4454761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Bezpowrotnie usuwa wszystkie wyniki z urządzenia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EA9C75-EF6A-4021-B63A-5CAE1E649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86" y="250400"/>
            <a:ext cx="4597760" cy="61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5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356989" y="3394012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1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173556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3" y="1176815"/>
            <a:ext cx="569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ADRES IP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1412639" y="4025797"/>
            <a:ext cx="5350111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Funkcja być może będzie potrzebna w przyszłości.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wykorzystujemy w użytkowaniu przewidzianym przez Komendę Główną Policji.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CA9B2D-8B24-405B-9DE5-D46D556B0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385" y="776764"/>
            <a:ext cx="4260889" cy="56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56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5581650" y="3394012"/>
            <a:ext cx="1371599" cy="16161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52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801256AD-E64A-F54E-AF38-2338C42B5098}"/>
              </a:ext>
            </a:extLst>
          </p:cNvPr>
          <p:cNvSpPr txBox="1">
            <a:spLocks/>
          </p:cNvSpPr>
          <p:nvPr/>
        </p:nvSpPr>
        <p:spPr>
          <a:xfrm>
            <a:off x="713676" y="4025797"/>
            <a:ext cx="6413633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Możemy ustalić dłuższy lub krótszy czas analizowania urządzenia.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Wartość prawidłowa dla dostarczonych</a:t>
            </a:r>
            <a:b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kaset testowych to </a:t>
            </a:r>
            <a:b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niemniej niż 8 minut.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Skrócenie czasu analizy poniżej 8 minut skutkuje nieprawidłowymi wynikami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4F436B-3EA4-4EAB-B316-14291B180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0" y="430588"/>
            <a:ext cx="4497618" cy="59968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764655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885002" y="1176815"/>
            <a:ext cx="7251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CZAS ANALIZOWANIA</a:t>
            </a:r>
          </a:p>
        </p:txBody>
      </p:sp>
    </p:spTree>
    <p:extLst>
      <p:ext uri="{BB962C8B-B14F-4D97-AF65-F5344CB8AC3E}">
        <p14:creationId xmlns:p14="http://schemas.microsoft.com/office/powerpoint/2010/main" val="2702176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400282" y="1921267"/>
            <a:ext cx="3292034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8E21AA-8C97-46CF-AC9C-A0DD3BD41AB1}"/>
              </a:ext>
            </a:extLst>
          </p:cNvPr>
          <p:cNvSpPr txBox="1"/>
          <p:nvPr/>
        </p:nvSpPr>
        <p:spPr>
          <a:xfrm>
            <a:off x="1605763" y="2054831"/>
            <a:ext cx="385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 jest na wydruku?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D5158E4-7778-1141-8FFD-A5A3593A33B3}"/>
              </a:ext>
            </a:extLst>
          </p:cNvPr>
          <p:cNvSpPr txBox="1">
            <a:spLocks/>
          </p:cNvSpPr>
          <p:nvPr/>
        </p:nvSpPr>
        <p:spPr>
          <a:xfrm>
            <a:off x="601790" y="3339180"/>
            <a:ext cx="6496630" cy="2594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Nagłówek np. nazwę komendy (trzeba dodać w ustawieniach)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Numer seryjny urządzenia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Numer zapisu czyli numer kolejnego badania,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Datę badania oraz czas trwania badania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Wersję oprogramowania oraz datę następnej kalibracji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Typ kasety, numer kasety oraz datę ważności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Współrzędne geograficzne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Wynik testu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Imię i nazwisko badającego oraz miejsce na podpis badanego.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Modyfikacja elementów w nagłówku i dalszych polach wydruku jest możliwa w ustawieniach administracyjnych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3292034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2736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Drukowanie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C6D43A5-3272-D744-996D-765E0B7BD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33" y="1139970"/>
            <a:ext cx="4129577" cy="27530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2B5D88-F4E3-8F4A-B7C2-2FFE84F96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9198" y="1045670"/>
            <a:ext cx="4309452" cy="47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84EAD3ED-9CFF-DD48-A0C6-68EAB7DBE012}"/>
              </a:ext>
            </a:extLst>
          </p:cNvPr>
          <p:cNvGrpSpPr/>
          <p:nvPr/>
        </p:nvGrpSpPr>
        <p:grpSpPr>
          <a:xfrm>
            <a:off x="1400282" y="1921267"/>
            <a:ext cx="6492434" cy="678094"/>
            <a:chOff x="1400282" y="1921267"/>
            <a:chExt cx="6492434" cy="678094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2" y="1921267"/>
              <a:ext cx="6384150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605763" y="2054831"/>
              <a:ext cx="6286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CUTOFF LEVEL NA OPAKOWANIU KASETY</a:t>
              </a:r>
            </a:p>
          </p:txBody>
        </p:sp>
      </p:grp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D5158E4-7778-1141-8FFD-A5A3593A33B3}"/>
              </a:ext>
            </a:extLst>
          </p:cNvPr>
          <p:cNvSpPr txBox="1">
            <a:spLocks/>
          </p:cNvSpPr>
          <p:nvPr/>
        </p:nvSpPr>
        <p:spPr>
          <a:xfrm>
            <a:off x="1406770" y="3167198"/>
            <a:ext cx="6684938" cy="2554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Kokaina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Amfetamina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Metaamfetamina</a:t>
            </a: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pl-PL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Extasy</a:t>
            </a: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(MDMA)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Benzodiazepiny</a:t>
            </a: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Opiaty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Marihuana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1600B8C-79F7-404C-9F4C-7D194B40A6AB}"/>
              </a:ext>
            </a:extLst>
          </p:cNvPr>
          <p:cNvGrpSpPr/>
          <p:nvPr/>
        </p:nvGrpSpPr>
        <p:grpSpPr>
          <a:xfrm>
            <a:off x="713676" y="924673"/>
            <a:ext cx="10449624" cy="1089061"/>
            <a:chOff x="713676" y="924673"/>
            <a:chExt cx="9872561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6" y="924673"/>
              <a:ext cx="9649523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7" y="1193080"/>
              <a:ext cx="9472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Jakie narkotyki są wykrywane? 6 najważniejszych</a:t>
              </a:r>
            </a:p>
          </p:txBody>
        </p:sp>
      </p:grpSp>
      <p:pic>
        <p:nvPicPr>
          <p:cNvPr id="2050" name="Picture 2" descr="Chemistry formula subject doodle on chalk blackboard concept Premium Photo">
            <a:extLst>
              <a:ext uri="{FF2B5EF4-FFF2-40B4-BE49-F238E27FC236}">
                <a16:creationId xmlns:a16="http://schemas.microsoft.com/office/drawing/2014/main" id="{66CA81D6-2FB9-43DB-9E70-55BB032A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386" y="3006489"/>
            <a:ext cx="4891913" cy="32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2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01"/>
    </mc:Choice>
    <mc:Fallback xmlns="">
      <p:transition spd="slow" advTm="7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D5158E4-7778-1141-8FFD-A5A3593A33B3}"/>
              </a:ext>
            </a:extLst>
          </p:cNvPr>
          <p:cNvSpPr txBox="1">
            <a:spLocks/>
          </p:cNvSpPr>
          <p:nvPr/>
        </p:nvSpPr>
        <p:spPr>
          <a:xfrm>
            <a:off x="664813" y="2642992"/>
            <a:ext cx="6561176" cy="389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Użytkownik analizatora w ramach ustawień ma możliwość dodawania dodatkowych, zdefiniowanych przez siebie nagłówków i notatek.</a:t>
            </a:r>
            <a:b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(krótkich informacji tekstowych).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Nagłówki wyświetlają  się na samej górze a notatki na dole wydruku z drukarki.</a:t>
            </a:r>
          </a:p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 celu wykonania modyfikacji wybierz „Wydruk”, uzupełnij puste pola przeznaczone na dodanie informacji („nagłówek” lub „notatka”) i zapisz zmiany.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557282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6112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WYDRUK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48DB91-6C4F-4194-96D6-0E63DE6DC3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01" y="488515"/>
            <a:ext cx="4561040" cy="60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6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4356989" y="5070412"/>
            <a:ext cx="1101012" cy="141825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0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D5158E4-7778-1141-8FFD-A5A3593A33B3}"/>
              </a:ext>
            </a:extLst>
          </p:cNvPr>
          <p:cNvSpPr txBox="1">
            <a:spLocks/>
          </p:cNvSpPr>
          <p:nvPr/>
        </p:nvSpPr>
        <p:spPr>
          <a:xfrm>
            <a:off x="1228189" y="2925508"/>
            <a:ext cx="5774523" cy="2295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Funkcja służąca wymianie oprogramowania urządzenia na nowsze używana wyłącznie przez serwis AQUILASCAN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6289034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588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USTAWIENIA -&gt; </a:t>
            </a:r>
            <a:r>
              <a:rPr lang="pl-PL" sz="2800" b="1" i="1" dirty="0">
                <a:latin typeface="Roboto" panose="02000000000000000000" pitchFamily="2" charset="0"/>
                <a:ea typeface="Roboto" panose="02000000000000000000" pitchFamily="2" charset="0"/>
              </a:rPr>
              <a:t>AKTUALIZACJA</a:t>
            </a:r>
            <a:endParaRPr lang="pl-PL" sz="3200" b="1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BEB358-21CC-4291-80FA-EE75513C4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262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4771C-3AB0-413C-A9CF-C906FA061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1578" y="-218102"/>
            <a:ext cx="10496936" cy="7872702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30D4FAF-6684-4415-B224-D3D2C2F071E2}"/>
              </a:ext>
            </a:extLst>
          </p:cNvPr>
          <p:cNvSpPr/>
          <p:nvPr/>
        </p:nvSpPr>
        <p:spPr>
          <a:xfrm>
            <a:off x="5574245" y="5010150"/>
            <a:ext cx="1371599" cy="16161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8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7" y="924673"/>
            <a:ext cx="5098399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457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*USTAWIENIA WŁASNE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16A69BE-F6F2-9147-850A-FC1873184A88}"/>
              </a:ext>
            </a:extLst>
          </p:cNvPr>
          <p:cNvSpPr txBox="1">
            <a:spLocks/>
          </p:cNvSpPr>
          <p:nvPr/>
        </p:nvSpPr>
        <p:spPr>
          <a:xfrm>
            <a:off x="1412639" y="4025797"/>
            <a:ext cx="5426311" cy="908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Funkcja rozbudowująca bazę danych.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Być może będzie potrzebna w przyszłości.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 wykorzystujemy w użytkowaniu przewidzianym przez Komendę Główną Policji.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6084B91-9A9C-4A5D-818E-9F5B782C68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454" y="380382"/>
            <a:ext cx="4572927" cy="60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20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400283" y="1921267"/>
            <a:ext cx="6324492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8E21AA-8C97-46CF-AC9C-A0DD3BD41AB1}"/>
              </a:ext>
            </a:extLst>
          </p:cNvPr>
          <p:cNvSpPr txBox="1"/>
          <p:nvPr/>
        </p:nvSpPr>
        <p:spPr>
          <a:xfrm>
            <a:off x="1539088" y="2054831"/>
            <a:ext cx="609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AQUILASCAN DOWNLOADING SOFTWARE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0EDA542-D911-E949-BEFC-9F4332639C4A}"/>
              </a:ext>
            </a:extLst>
          </p:cNvPr>
          <p:cNvSpPr/>
          <p:nvPr/>
        </p:nvSpPr>
        <p:spPr>
          <a:xfrm>
            <a:off x="713678" y="924673"/>
            <a:ext cx="5382322" cy="1089061"/>
          </a:xfrm>
          <a:prstGeom prst="rect">
            <a:avLst/>
          </a:prstGeom>
          <a:solidFill>
            <a:srgbClr val="E9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CB3CB25-57C3-5243-BB75-CA482AB28AED}"/>
              </a:ext>
            </a:extLst>
          </p:cNvPr>
          <p:cNvSpPr txBox="1"/>
          <p:nvPr/>
        </p:nvSpPr>
        <p:spPr>
          <a:xfrm>
            <a:off x="1113888" y="1193080"/>
            <a:ext cx="465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>
                <a:latin typeface="Roboto" panose="02000000000000000000" pitchFamily="2" charset="0"/>
                <a:ea typeface="Roboto" panose="02000000000000000000" pitchFamily="2" charset="0"/>
              </a:rPr>
              <a:t>Ściąganie danych na PC</a:t>
            </a:r>
          </a:p>
        </p:txBody>
      </p:sp>
      <p:pic>
        <p:nvPicPr>
          <p:cNvPr id="13" name="Obraz 12" descr="Obraz zawierający wewnątrz, stół, sprzęt elektroniczny, monitor&#10;&#10;Opis wygenerowany automatycznie">
            <a:extLst>
              <a:ext uri="{FF2B5EF4-FFF2-40B4-BE49-F238E27FC236}">
                <a16:creationId xmlns:a16="http://schemas.microsoft.com/office/drawing/2014/main" id="{6A6373A6-EB9F-0640-B35F-4602B513E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922" y="3813472"/>
            <a:ext cx="7707184" cy="26424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C1861E3-E5A6-824F-B4BD-A49342EFE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17" y="2809018"/>
            <a:ext cx="1028700" cy="10287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A2B0DFC-E3C2-4F5A-A351-5ECE2325EF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755" y="2557593"/>
            <a:ext cx="1876564" cy="188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627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38FC8A0F-C80B-1142-9B33-354C7F8EC876}"/>
              </a:ext>
            </a:extLst>
          </p:cNvPr>
          <p:cNvGrpSpPr/>
          <p:nvPr/>
        </p:nvGrpSpPr>
        <p:grpSpPr>
          <a:xfrm>
            <a:off x="1400283" y="1921267"/>
            <a:ext cx="1842980" cy="678094"/>
            <a:chOff x="1400283" y="1921267"/>
            <a:chExt cx="1842980" cy="678094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3" y="1921267"/>
              <a:ext cx="1842980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561886" y="2093249"/>
              <a:ext cx="1681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SCREENY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494B4421-20E0-8645-AAFB-CA8AFFC7C530}"/>
              </a:ext>
            </a:extLst>
          </p:cNvPr>
          <p:cNvGrpSpPr/>
          <p:nvPr/>
        </p:nvGrpSpPr>
        <p:grpSpPr>
          <a:xfrm>
            <a:off x="713678" y="924673"/>
            <a:ext cx="5382322" cy="1089061"/>
            <a:chOff x="713678" y="924673"/>
            <a:chExt cx="5382322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5382322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659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Ściąganie danych na PC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23650AC4-5A48-6648-8C11-5715A3AD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49" y="2742773"/>
            <a:ext cx="2794000" cy="38608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E5DC6BD-92B0-8C46-9735-04DB67274B7E}"/>
              </a:ext>
            </a:extLst>
          </p:cNvPr>
          <p:cNvSpPr/>
          <p:nvPr/>
        </p:nvSpPr>
        <p:spPr>
          <a:xfrm>
            <a:off x="1051237" y="4157663"/>
            <a:ext cx="1191902" cy="471487"/>
          </a:xfrm>
          <a:prstGeom prst="rect">
            <a:avLst/>
          </a:prstGeom>
          <a:noFill/>
          <a:ln w="76200">
            <a:solidFill>
              <a:srgbClr val="85D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85D2CD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59889-9A40-F441-A34D-490FD59E8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5" y="3040063"/>
            <a:ext cx="2565400" cy="22352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1177D54-522D-954E-B2D1-2C33B4541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126" y="2647523"/>
            <a:ext cx="2933700" cy="40513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E5A1A1A-E2B7-A74D-9C0E-1132C81770B5}"/>
              </a:ext>
            </a:extLst>
          </p:cNvPr>
          <p:cNvSpPr/>
          <p:nvPr/>
        </p:nvSpPr>
        <p:spPr>
          <a:xfrm>
            <a:off x="7613850" y="4948951"/>
            <a:ext cx="2747963" cy="471487"/>
          </a:xfrm>
          <a:prstGeom prst="rect">
            <a:avLst/>
          </a:prstGeom>
          <a:noFill/>
          <a:ln w="76200">
            <a:solidFill>
              <a:srgbClr val="85D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85D2CD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B206A2A-3462-694C-AD26-C4ADDDC38DD6}"/>
              </a:ext>
            </a:extLst>
          </p:cNvPr>
          <p:cNvSpPr/>
          <p:nvPr/>
        </p:nvSpPr>
        <p:spPr>
          <a:xfrm>
            <a:off x="8448830" y="5450278"/>
            <a:ext cx="1108121" cy="471487"/>
          </a:xfrm>
          <a:prstGeom prst="rect">
            <a:avLst/>
          </a:prstGeom>
          <a:noFill/>
          <a:ln w="76200">
            <a:solidFill>
              <a:srgbClr val="85D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85D2CD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4E9B5BB-EB6F-774E-AA3E-C373F7712DE0}"/>
              </a:ext>
            </a:extLst>
          </p:cNvPr>
          <p:cNvSpPr/>
          <p:nvPr/>
        </p:nvSpPr>
        <p:spPr>
          <a:xfrm>
            <a:off x="9029184" y="4157663"/>
            <a:ext cx="1191902" cy="471487"/>
          </a:xfrm>
          <a:prstGeom prst="rect">
            <a:avLst/>
          </a:prstGeom>
          <a:noFill/>
          <a:ln w="76200">
            <a:solidFill>
              <a:srgbClr val="85D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85D2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1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701E04F-4580-2849-B8C8-2DBC8A02E132}"/>
              </a:ext>
            </a:extLst>
          </p:cNvPr>
          <p:cNvGrpSpPr/>
          <p:nvPr/>
        </p:nvGrpSpPr>
        <p:grpSpPr>
          <a:xfrm>
            <a:off x="713678" y="924673"/>
            <a:ext cx="7863652" cy="1089061"/>
            <a:chOff x="713678" y="924673"/>
            <a:chExt cx="7863652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6717432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7463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Oprogramowanie – Baza danych</a:t>
              </a: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9D0B96AA-2B6E-074B-88DE-164F8E351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8" y="2796146"/>
            <a:ext cx="5270500" cy="34036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306E998-74F6-C24E-BD5A-E589A28E8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8" y="2796146"/>
            <a:ext cx="5270500" cy="34036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F6AB4A0-BE78-B444-A7FF-A70046532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449" y="2967596"/>
            <a:ext cx="5270500" cy="30607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599DBD2-4DC3-4946-BCE0-61E7413D6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787" y="1193080"/>
            <a:ext cx="3649840" cy="5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0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25242C3-0278-4203-A872-E89D36A1C322}"/>
              </a:ext>
            </a:extLst>
          </p:cNvPr>
          <p:cNvSpPr/>
          <p:nvPr/>
        </p:nvSpPr>
        <p:spPr>
          <a:xfrm>
            <a:off x="1400283" y="1921267"/>
            <a:ext cx="1669488" cy="678094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B8E21AA-8C97-46CF-AC9C-A0DD3BD41AB1}"/>
              </a:ext>
            </a:extLst>
          </p:cNvPr>
          <p:cNvSpPr txBox="1"/>
          <p:nvPr/>
        </p:nvSpPr>
        <p:spPr>
          <a:xfrm>
            <a:off x="1605764" y="2054831"/>
            <a:ext cx="86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FAQ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D5158E4-7778-1141-8FFD-A5A3593A33B3}"/>
              </a:ext>
            </a:extLst>
          </p:cNvPr>
          <p:cNvSpPr txBox="1">
            <a:spLocks/>
          </p:cNvSpPr>
          <p:nvPr/>
        </p:nvSpPr>
        <p:spPr>
          <a:xfrm>
            <a:off x="1400282" y="3070773"/>
            <a:ext cx="8602362" cy="2594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pl-PL" sz="17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 przypadku awarii działania urządzenia</a:t>
            </a:r>
            <a:br>
              <a:rPr lang="pl-PL" sz="17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l-PL" sz="17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– prosimy o kontakt z serwisem HUMANCARE POLSKA </a:t>
            </a:r>
          </a:p>
          <a:p>
            <a:pPr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Tel 603 965 999, 519 340 043</a:t>
            </a:r>
          </a:p>
          <a:p>
            <a:pPr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pl-PL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serwis@aquilascan.pl</a:t>
            </a: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6DFCE26B-F0BA-0849-BB84-25F09F1EDF2D}"/>
              </a:ext>
            </a:extLst>
          </p:cNvPr>
          <p:cNvGrpSpPr/>
          <p:nvPr/>
        </p:nvGrpSpPr>
        <p:grpSpPr>
          <a:xfrm>
            <a:off x="713678" y="924673"/>
            <a:ext cx="6319134" cy="1089061"/>
            <a:chOff x="713678" y="924673"/>
            <a:chExt cx="6319134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6319134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5645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Często zadawane pytania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5BA39D9-9044-0A48-9E37-A11A42562442}"/>
              </a:ext>
            </a:extLst>
          </p:cNvPr>
          <p:cNvSpPr txBox="1"/>
          <p:nvPr/>
        </p:nvSpPr>
        <p:spPr>
          <a:xfrm>
            <a:off x="8474529" y="3575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51AEBF0-5B25-4A3E-9BE7-201256FA984A}"/>
              </a:ext>
            </a:extLst>
          </p:cNvPr>
          <p:cNvSpPr/>
          <p:nvPr/>
        </p:nvSpPr>
        <p:spPr>
          <a:xfrm>
            <a:off x="980325" y="5447632"/>
            <a:ext cx="3711991" cy="678094"/>
          </a:xfrm>
          <a:prstGeom prst="rect">
            <a:avLst/>
          </a:prstGeom>
          <a:noFill/>
          <a:ln w="38100">
            <a:solidFill>
              <a:srgbClr val="85D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85D2CD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664728-6A37-4AE2-970F-2A5C42F35FB1}"/>
              </a:ext>
            </a:extLst>
          </p:cNvPr>
          <p:cNvSpPr txBox="1"/>
          <p:nvPr/>
        </p:nvSpPr>
        <p:spPr>
          <a:xfrm>
            <a:off x="1213160" y="5555846"/>
            <a:ext cx="339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Roboto" panose="02000000000000000000" pitchFamily="2" charset="0"/>
                <a:ea typeface="Roboto" panose="02000000000000000000" pitchFamily="2" charset="0"/>
              </a:rPr>
              <a:t>Czy są jakieś pytania?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90117EA-9CBE-4EAE-9532-9E26917B9C8B}"/>
              </a:ext>
            </a:extLst>
          </p:cNvPr>
          <p:cNvSpPr/>
          <p:nvPr/>
        </p:nvSpPr>
        <p:spPr>
          <a:xfrm>
            <a:off x="1400281" y="2005427"/>
            <a:ext cx="5509969" cy="1000783"/>
          </a:xfrm>
          <a:prstGeom prst="rect">
            <a:avLst/>
          </a:prstGeom>
          <a:solidFill>
            <a:srgbClr val="85D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953C4A3C-0579-4A60-98E2-42B3B94CDAFA}"/>
              </a:ext>
            </a:extLst>
          </p:cNvPr>
          <p:cNvGrpSpPr/>
          <p:nvPr/>
        </p:nvGrpSpPr>
        <p:grpSpPr>
          <a:xfrm>
            <a:off x="1400281" y="2005427"/>
            <a:ext cx="5509969" cy="1000783"/>
            <a:chOff x="1400283" y="1921267"/>
            <a:chExt cx="4157555" cy="678094"/>
          </a:xfrm>
        </p:grpSpPr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09114F5-A1C2-4587-946B-0B8EFE8F37B0}"/>
                </a:ext>
              </a:extLst>
            </p:cNvPr>
            <p:cNvSpPr/>
            <p:nvPr/>
          </p:nvSpPr>
          <p:spPr>
            <a:xfrm>
              <a:off x="1400283" y="1921267"/>
              <a:ext cx="4157555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412A744F-5653-4337-B307-18A4A56C2076}"/>
                </a:ext>
              </a:extLst>
            </p:cNvPr>
            <p:cNvSpPr txBox="1"/>
            <p:nvPr/>
          </p:nvSpPr>
          <p:spPr>
            <a:xfrm>
              <a:off x="1605764" y="2010576"/>
              <a:ext cx="3823486" cy="56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hlinkClick r:id="rId3"/>
                </a:rPr>
                <a:t>www.aquilascan.pl/pomoc</a:t>
              </a:r>
              <a:b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(hasło: numer seryjny urządzenia)</a:t>
              </a:r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623329DB-2447-4D22-9A6C-5FD8829CD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669" y="3088132"/>
            <a:ext cx="3119833" cy="31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1A2F50D-83E7-449E-949C-BA8F61BB51E5}"/>
              </a:ext>
            </a:extLst>
          </p:cNvPr>
          <p:cNvSpPr txBox="1"/>
          <p:nvPr/>
        </p:nvSpPr>
        <p:spPr>
          <a:xfrm>
            <a:off x="980325" y="3023764"/>
            <a:ext cx="7444484" cy="203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pl-PL" sz="8000" dirty="0">
                <a:latin typeface="Roboto Thin" pitchFamily="2" charset="0"/>
                <a:ea typeface="Roboto Thin" pitchFamily="2" charset="0"/>
                <a:cs typeface="Roboto Thin" pitchFamily="2" charset="0"/>
              </a:rPr>
              <a:t>DZIĘKUJEMY ZA UWAGĘ</a:t>
            </a:r>
            <a:endParaRPr lang="pl-PL" sz="13800" i="1" dirty="0">
              <a:latin typeface="Roboto Thin" pitchFamily="2" charset="0"/>
              <a:ea typeface="Roboto Thin" pitchFamily="2" charset="0"/>
              <a:cs typeface="Roboto Thin" pitchFamily="2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C923E7A-F9E1-584B-891A-53A0ADB2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57" y="732274"/>
            <a:ext cx="5309143" cy="10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F4A25-7E39-D046-9B5F-BC1EEB285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0283" y="3614738"/>
            <a:ext cx="8602362" cy="1748208"/>
          </a:xfrm>
        </p:spPr>
        <p:txBody>
          <a:bodyPr anchor="ctr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Analizator </a:t>
            </a:r>
            <a:r>
              <a:rPr lang="pl-PL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Aquilascan</a:t>
            </a: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x bateria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Skórzany pokrowiec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10 x papier do drukarki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Ładowarka sieciowa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Zasilacz samochodowy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Kabel USB, płyta CD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Walizka na analizator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Instrukcja obsługi w j. polskim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A408784-A318-DE42-B48F-766483AD069E}"/>
              </a:ext>
            </a:extLst>
          </p:cNvPr>
          <p:cNvGrpSpPr/>
          <p:nvPr/>
        </p:nvGrpSpPr>
        <p:grpSpPr>
          <a:xfrm>
            <a:off x="1400283" y="1921267"/>
            <a:ext cx="2834491" cy="678094"/>
            <a:chOff x="1400283" y="1921267"/>
            <a:chExt cx="2834491" cy="678094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3" y="1921267"/>
              <a:ext cx="2834491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605764" y="2054831"/>
              <a:ext cx="2575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 ELEMENTÓW</a:t>
              </a: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71735BDB-40F6-3445-A5A6-0EBBBB9AA954}"/>
              </a:ext>
            </a:extLst>
          </p:cNvPr>
          <p:cNvGrpSpPr/>
          <p:nvPr/>
        </p:nvGrpSpPr>
        <p:grpSpPr>
          <a:xfrm>
            <a:off x="713678" y="924673"/>
            <a:ext cx="3757961" cy="1089061"/>
            <a:chOff x="713678" y="924673"/>
            <a:chExt cx="3757961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3757961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9" y="1193080"/>
              <a:ext cx="29451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Skład zestawu</a:t>
              </a:r>
            </a:p>
          </p:txBody>
        </p:sp>
      </p:grpSp>
      <p:pic>
        <p:nvPicPr>
          <p:cNvPr id="14" name="Obraz 13" descr="Obraz zawierający akcesorium, telefon komórkowy, telefon, siedzi&#10;&#10;Opis wygenerowany automatycznie">
            <a:extLst>
              <a:ext uri="{FF2B5EF4-FFF2-40B4-BE49-F238E27FC236}">
                <a16:creationId xmlns:a16="http://schemas.microsoft.com/office/drawing/2014/main" id="{F86DBB9C-6EE8-8E4E-9E7B-35E7279C61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926" y="570237"/>
            <a:ext cx="6089002" cy="6089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4"/>
    </mc:Choice>
    <mc:Fallback xmlns="">
      <p:transition spd="slow" advTm="2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1AE20-627B-3541-A7F6-A0FD5812C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4588"/>
            <a:ext cx="3451225" cy="2400300"/>
          </a:xfrm>
        </p:spPr>
        <p:txBody>
          <a:bodyPr>
            <a:normAutofit/>
          </a:bodyPr>
          <a:lstStyle/>
          <a:p>
            <a:pPr algn="ctr"/>
            <a:r>
              <a:rPr lang="pl-PL" sz="4000">
                <a:solidFill>
                  <a:srgbClr val="FFFFFF"/>
                </a:solidFill>
              </a:rPr>
              <a:t>Konspekt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2F4A25-7E39-D046-9B5F-BC1EEB285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0284" y="3000215"/>
            <a:ext cx="4060385" cy="3507774"/>
          </a:xfrm>
        </p:spPr>
        <p:txBody>
          <a:bodyPr anchor="ctr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Dotykowy ekran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Interfejs w języku Polskim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Niska waga niecałe 500 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Niewielki rozmiar mieści się w ręku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Wbudowana drukarka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Wymienna bateria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Android (szybkie włączanie)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Podświetlanie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Pamięć 100 tysięcy testów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367C7B26-CF14-BF4F-B892-F39AB637B9F9}"/>
              </a:ext>
            </a:extLst>
          </p:cNvPr>
          <p:cNvGrpSpPr/>
          <p:nvPr/>
        </p:nvGrpSpPr>
        <p:grpSpPr>
          <a:xfrm>
            <a:off x="1400284" y="1921267"/>
            <a:ext cx="2629850" cy="678094"/>
            <a:chOff x="1400284" y="1921267"/>
            <a:chExt cx="2629850" cy="678094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A25242C3-0278-4203-A872-E89D36A1C322}"/>
                </a:ext>
              </a:extLst>
            </p:cNvPr>
            <p:cNvSpPr/>
            <p:nvPr/>
          </p:nvSpPr>
          <p:spPr>
            <a:xfrm>
              <a:off x="1400284" y="1921267"/>
              <a:ext cx="2629850" cy="678094"/>
            </a:xfrm>
            <a:prstGeom prst="rect">
              <a:avLst/>
            </a:prstGeom>
            <a:solidFill>
              <a:srgbClr val="85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1B8E21AA-8C97-46CF-AC9C-A0DD3BD41AB1}"/>
                </a:ext>
              </a:extLst>
            </p:cNvPr>
            <p:cNvSpPr txBox="1"/>
            <p:nvPr/>
          </p:nvSpPr>
          <p:spPr>
            <a:xfrm>
              <a:off x="1605764" y="2054831"/>
              <a:ext cx="2424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ELEMENTÓW</a:t>
              </a: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E74628E2-D79B-5E44-9B4B-99106138184C}"/>
              </a:ext>
            </a:extLst>
          </p:cNvPr>
          <p:cNvGrpSpPr/>
          <p:nvPr/>
        </p:nvGrpSpPr>
        <p:grpSpPr>
          <a:xfrm>
            <a:off x="713678" y="924673"/>
            <a:ext cx="4682411" cy="1089061"/>
            <a:chOff x="713678" y="924673"/>
            <a:chExt cx="4682411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8" y="924673"/>
              <a:ext cx="4682411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4200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Najważniejsze cechy</a:t>
              </a:r>
            </a:p>
          </p:txBody>
        </p:sp>
      </p:grpSp>
      <p:sp>
        <p:nvSpPr>
          <p:cNvPr id="50" name="Prostokąt zaokrąglony 49">
            <a:extLst>
              <a:ext uri="{FF2B5EF4-FFF2-40B4-BE49-F238E27FC236}">
                <a16:creationId xmlns:a16="http://schemas.microsoft.com/office/drawing/2014/main" id="{73F71538-29AC-E24C-BCF8-5B0E03F19F32}"/>
              </a:ext>
            </a:extLst>
          </p:cNvPr>
          <p:cNvSpPr/>
          <p:nvPr/>
        </p:nvSpPr>
        <p:spPr>
          <a:xfrm>
            <a:off x="6039578" y="1337236"/>
            <a:ext cx="5402398" cy="5158952"/>
          </a:xfrm>
          <a:prstGeom prst="roundRect">
            <a:avLst>
              <a:gd name="adj" fmla="val 2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D8E5563C-FF87-8348-87FA-3EAC480291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624" y="4918012"/>
            <a:ext cx="1234209" cy="1234209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088C671D-C454-564C-A2A0-E9C314F2DD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515" y="3314659"/>
            <a:ext cx="1234209" cy="1234209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2E6044C-1A8D-A24D-AC4B-67ED81F4D3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703" y="3300262"/>
            <a:ext cx="1234209" cy="123420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AFBBF729-B428-7E45-96D1-0758D7207F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992" y="3311335"/>
            <a:ext cx="1231841" cy="1231841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75A9060A-CA75-9447-AC7D-4E9F72B116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704" y="1651364"/>
            <a:ext cx="1234209" cy="1234209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66A19FB1-55F2-314E-B381-E5487C9ADA7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992" y="1651364"/>
            <a:ext cx="1234209" cy="1234209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CE92759E-546F-1945-8EE9-079B2C15C6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33" y="4918012"/>
            <a:ext cx="1234209" cy="1234209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01CA8516-4BD5-0248-BFB4-E4F2FCCF7D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48" y="4918012"/>
            <a:ext cx="1234209" cy="1234209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7D108797-8541-9F46-9A75-0423616EF0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32" y="1640135"/>
            <a:ext cx="1234209" cy="1234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4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08"/>
    </mc:Choice>
    <mc:Fallback xmlns="">
      <p:transition spd="slow" advTm="21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EB0E36B-F01D-5A45-941F-00DDA0AAF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36" b="4722"/>
          <a:stretch/>
        </p:blipFill>
        <p:spPr>
          <a:xfrm>
            <a:off x="1113888" y="2530740"/>
            <a:ext cx="9844793" cy="4327260"/>
          </a:xfrm>
          <a:prstGeom prst="corner">
            <a:avLst>
              <a:gd name="adj1" fmla="val 92262"/>
              <a:gd name="adj2" fmla="val 140086"/>
            </a:avLst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9AB7F14-F790-5C49-9558-6D50C1A0FDB2}"/>
              </a:ext>
            </a:extLst>
          </p:cNvPr>
          <p:cNvGrpSpPr/>
          <p:nvPr/>
        </p:nvGrpSpPr>
        <p:grpSpPr>
          <a:xfrm>
            <a:off x="713677" y="924673"/>
            <a:ext cx="6120260" cy="1089061"/>
            <a:chOff x="713677" y="924673"/>
            <a:chExt cx="6120260" cy="1089061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0EDA542-D911-E949-BEFC-9F4332639C4A}"/>
                </a:ext>
              </a:extLst>
            </p:cNvPr>
            <p:cNvSpPr/>
            <p:nvPr/>
          </p:nvSpPr>
          <p:spPr>
            <a:xfrm>
              <a:off x="713677" y="924673"/>
              <a:ext cx="6120260" cy="1089061"/>
            </a:xfrm>
            <a:prstGeom prst="rect">
              <a:avLst/>
            </a:prstGeom>
            <a:solidFill>
              <a:srgbClr val="E9F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CB3CB25-57C3-5243-BB75-CA482AB28AED}"/>
                </a:ext>
              </a:extLst>
            </p:cNvPr>
            <p:cNvSpPr txBox="1"/>
            <p:nvPr/>
          </p:nvSpPr>
          <p:spPr>
            <a:xfrm>
              <a:off x="1113888" y="1193080"/>
              <a:ext cx="5539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i="1" dirty="0">
                  <a:latin typeface="Roboto" panose="02000000000000000000" pitchFamily="2" charset="0"/>
                  <a:ea typeface="Roboto" panose="02000000000000000000" pitchFamily="2" charset="0"/>
                </a:rPr>
                <a:t>Elementy bazowe urządzenia</a:t>
              </a:r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F050425D-1E08-42E7-918B-EF83FBF070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592" y="186404"/>
            <a:ext cx="3370568" cy="2527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7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"/>
    </mc:Choice>
    <mc:Fallback xmlns="">
      <p:transition spd="slow" advTm="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21.1|2.2|0.9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1|8.8|46.2|46.9|119.4|1.8|2.9|5.6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2|0.2|0.7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1|8.8|46.2|46.9|119.4|1.8|2.9|5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|2.6|13.7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2|0.8|0.3|0.7|0.9|0.1|0.1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8|0.7|0.3|0.1|0.2|0.1|0.1|0.1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4|0.5|0.1|0.1|0.1|0.1|0|0.3|0|0.1|0.1|0.1|0.1|0.1|0.1|0.1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16891</TotalTime>
  <Words>1640</Words>
  <Application>Microsoft Office PowerPoint</Application>
  <PresentationFormat>Panoramiczny</PresentationFormat>
  <Paragraphs>286</Paragraphs>
  <Slides>69</Slides>
  <Notes>35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Courier New</vt:lpstr>
      <vt:lpstr>Roboto</vt:lpstr>
      <vt:lpstr>Roboto Light</vt:lpstr>
      <vt:lpstr>Roboto Medium</vt:lpstr>
      <vt:lpstr>Roboto Thin</vt:lpstr>
      <vt:lpstr>Motyw pakietu Office</vt:lpstr>
      <vt:lpstr>Prezentacja programu PowerPoint</vt:lpstr>
      <vt:lpstr>Prezentacja programu PowerPoint</vt:lpstr>
      <vt:lpstr>Prezentacja programu PowerPoint</vt:lpstr>
      <vt:lpstr>Konspekt</vt:lpstr>
      <vt:lpstr>Prezentacja programu PowerPoint</vt:lpstr>
      <vt:lpstr>Prezentacja programu PowerPoint</vt:lpstr>
      <vt:lpstr>Konspekt</vt:lpstr>
      <vt:lpstr>Konspekt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Konspekt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Konspekt</vt:lpstr>
      <vt:lpstr>Prezentacja programu PowerPoint</vt:lpstr>
      <vt:lpstr>Konspekt</vt:lpstr>
      <vt:lpstr>Prezentacja programu PowerPoint</vt:lpstr>
      <vt:lpstr>Konspekt</vt:lpstr>
      <vt:lpstr>Konspekt</vt:lpstr>
      <vt:lpstr>Konspekt</vt:lpstr>
      <vt:lpstr>Konspekt</vt:lpstr>
      <vt:lpstr>Konspekt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Aquilascan</dc:title>
  <dc:creator>v32137</dc:creator>
  <cp:lastModifiedBy>Artur Wagnerowski</cp:lastModifiedBy>
  <cp:revision>195</cp:revision>
  <dcterms:created xsi:type="dcterms:W3CDTF">2019-08-14T21:36:17Z</dcterms:created>
  <dcterms:modified xsi:type="dcterms:W3CDTF">2021-06-21T07:17:21Z</dcterms:modified>
</cp:coreProperties>
</file>